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93" r:id="rId2"/>
    <p:sldId id="270" r:id="rId3"/>
    <p:sldId id="273" r:id="rId4"/>
    <p:sldId id="281" r:id="rId5"/>
    <p:sldId id="278" r:id="rId6"/>
    <p:sldId id="271" r:id="rId7"/>
    <p:sldId id="280" r:id="rId8"/>
    <p:sldId id="261" r:id="rId9"/>
    <p:sldId id="291" r:id="rId10"/>
    <p:sldId id="292" r:id="rId11"/>
    <p:sldId id="277" r:id="rId12"/>
    <p:sldId id="286" r:id="rId13"/>
    <p:sldId id="287" r:id="rId14"/>
    <p:sldId id="288" r:id="rId15"/>
    <p:sldId id="289" r:id="rId16"/>
    <p:sldId id="290" r:id="rId17"/>
    <p:sldId id="282" r:id="rId1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079" autoAdjust="0"/>
  </p:normalViewPr>
  <p:slideViewPr>
    <p:cSldViewPr>
      <p:cViewPr varScale="1">
        <p:scale>
          <a:sx n="82" d="100"/>
          <a:sy n="82" d="100"/>
        </p:scale>
        <p:origin x="-159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6E101-0DB5-4DE4-A802-E768D605589D}" type="datetimeFigureOut">
              <a:rPr lang="fr-FR" smtClean="0"/>
              <a:t>24/10/2017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73E45-9585-40E9-A61B-BEE13BCA36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154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73E45-9585-40E9-A61B-BEE13BCA366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3220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73E45-9585-40E9-A61B-BEE13BCA366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466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73E45-9585-40E9-A61B-BEE13BCA366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2944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24/10/2017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24/10/2017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24/10/2017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24/10/2017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24/10/2017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24/10/2017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24/10/2017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24/10/2017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24/10/2017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24/10/2017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24/10/2017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24/10/2017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7" Type="http://schemas.openxmlformats.org/officeDocument/2006/relationships/image" Target="../media/image37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7" Type="http://schemas.openxmlformats.org/officeDocument/2006/relationships/image" Target="../media/image43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7" Type="http://schemas.openxmlformats.org/officeDocument/2006/relationships/image" Target="../media/image49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tiff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3568" y="1556792"/>
            <a:ext cx="7992888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 presente</a:t>
            </a:r>
            <a:r>
              <a:rPr lang="en-US" sz="2000" dirty="0" smtClean="0"/>
              <a:t>d my new experiment design and my pilot data on sequential multi-option decision making</a:t>
            </a:r>
            <a:r>
              <a:rPr lang="en-US" sz="2000" dirty="0" smtClean="0"/>
              <a:t>. The underlying interest is during value comparison, people don’t simply register the value of each option and calculate a choice probability honestly according to their initial rating, instead, they do a pairwise comparison of values of the current option and the best seen </a:t>
            </a:r>
            <a:r>
              <a:rPr lang="en-US" sz="2000" dirty="0" smtClean="0"/>
              <a:t>option</a:t>
            </a:r>
            <a:r>
              <a:rPr lang="en-US" sz="2000" dirty="0" smtClean="0"/>
              <a:t>, and the winning option get a boost bonus in value and enters into the next rounds of competition. The pilot data shows a trend as in the simulated data.</a:t>
            </a:r>
          </a:p>
          <a:p>
            <a:r>
              <a:rPr lang="en-US" sz="2000" dirty="0" smtClean="0"/>
              <a:t>Feedbacks from the lab meeting: I should incorporate the </a:t>
            </a:r>
            <a:r>
              <a:rPr lang="en-US" sz="2000" dirty="0" err="1" smtClean="0"/>
              <a:t>recency</a:t>
            </a:r>
            <a:r>
              <a:rPr lang="en-US" sz="2000" dirty="0" smtClean="0"/>
              <a:t> and primacy effect in my model. Try to run simulation under these models and formally compare whether we need the default bonus, </a:t>
            </a:r>
            <a:r>
              <a:rPr lang="en-US" sz="2000" dirty="0" err="1" smtClean="0"/>
              <a:t>recency</a:t>
            </a:r>
            <a:r>
              <a:rPr lang="en-US" sz="2000" dirty="0" smtClean="0"/>
              <a:t> bonus and the primacy bonus. </a:t>
            </a:r>
          </a:p>
          <a:p>
            <a:r>
              <a:rPr lang="en-US" sz="2000" dirty="0" smtClean="0"/>
              <a:t>Also, I need to check whether there is a session related drift in my data, to see whether subject experience fatigue/boredom in the 3-hour experiment. </a:t>
            </a:r>
          </a:p>
          <a:p>
            <a:endParaRPr lang="en-US" sz="2000" dirty="0" smtClean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3516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260648"/>
            <a:ext cx="7859216" cy="490066"/>
          </a:xfrm>
        </p:spPr>
        <p:txBody>
          <a:bodyPr>
            <a:noAutofit/>
          </a:bodyPr>
          <a:lstStyle/>
          <a:p>
            <a:r>
              <a:rPr lang="en-US" sz="2800" dirty="0" smtClean="0"/>
              <a:t>H1 with primacy and </a:t>
            </a:r>
            <a:r>
              <a:rPr lang="en-US" sz="2800" dirty="0" err="1" smtClean="0"/>
              <a:t>recency</a:t>
            </a:r>
            <a:r>
              <a:rPr lang="en-US" sz="2800" dirty="0" smtClean="0"/>
              <a:t> bonus (beta = 0.51)</a:t>
            </a:r>
            <a:endParaRPr lang="fr-FR" sz="2800" dirty="0"/>
          </a:p>
        </p:txBody>
      </p:sp>
      <p:pic>
        <p:nvPicPr>
          <p:cNvPr id="6146" name="Picture 2" descr="C:\Users\chen.hu\Documents\GitHub\sdm\simulation\plots\v3\100simulations\beta51_C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8" y="2756946"/>
            <a:ext cx="4254868" cy="159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chen.hu\Documents\GitHub\sdm\simulation\plots\beta51_C1_1beta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026" y="1068512"/>
            <a:ext cx="4499992" cy="168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chen.hu\Documents\GitHub\sdm\simulation\plots\beta51_C1_2beta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852936"/>
            <a:ext cx="4638092" cy="174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chen.hu\Documents\GitHub\sdm\simulation\plots\beta51_C1_3beta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853" y="5006324"/>
            <a:ext cx="4422068" cy="165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907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19672" y="188640"/>
            <a:ext cx="6563072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Pilot results: rating and confidence rating across categories</a:t>
            </a:r>
            <a:endParaRPr lang="fr-FR" sz="2800" dirty="0"/>
          </a:p>
        </p:txBody>
      </p:sp>
      <p:pic>
        <p:nvPicPr>
          <p:cNvPr id="4098" name="Picture 2" descr="C:\Users\chen.hu\Documents\GitHub\sdm\results_plot\rating_distribution.t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61991"/>
            <a:ext cx="4400315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chen.hu\Documents\GitHub\sdm\results_plot\confidence_distribution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909566"/>
            <a:ext cx="4788024" cy="326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3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283152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Pilot results: choice probability</a:t>
            </a:r>
            <a:endParaRPr lang="fr-FR" sz="3200" dirty="0"/>
          </a:p>
        </p:txBody>
      </p:sp>
      <p:pic>
        <p:nvPicPr>
          <p:cNvPr id="1026" name="Picture 2" descr="C:\Users\chen.hu\Documents\GitHub\sdm\results_plot\choice_order\choice_cate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2666256" cy="210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chen.hu\Documents\GitHub\sdm\results_plot\choice_order\choice_cate_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784217"/>
            <a:ext cx="2946326" cy="214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hen.hu\Documents\GitHub\sdm\results_plot\choice_order\choice_cate_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324" y="784217"/>
            <a:ext cx="3208235" cy="207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chen.hu\Documents\GitHub\sdm\results_plot\choice_order\choice_cate_4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42" y="3717032"/>
            <a:ext cx="3101852" cy="228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hen.hu\Documents\GitHub\sdm\results_plot\choice_order\choice_cate_5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701565"/>
            <a:ext cx="2991173" cy="218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chen.hu\Documents\GitHub\sdm\results_plot\choice_order\choice_cate_1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720" y="4782666"/>
            <a:ext cx="3176309" cy="207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84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283152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Pilot results: response time</a:t>
            </a:r>
            <a:endParaRPr lang="fr-FR" sz="3200" dirty="0"/>
          </a:p>
        </p:txBody>
      </p:sp>
      <p:pic>
        <p:nvPicPr>
          <p:cNvPr id="2050" name="Picture 2" descr="C:\Users\chen.hu\Documents\GitHub\sdm\results_plot\RT_order\RT_cate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898923"/>
            <a:ext cx="2954485" cy="196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chen.hu\Documents\GitHub\sdm\results_plot\RT_order\RT_cate_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388" y="826914"/>
            <a:ext cx="2910614" cy="201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chen.hu\Documents\GitHub\sdm\results_plot\RT_order\RT_cate_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719" y="657882"/>
            <a:ext cx="3050581" cy="218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chen.hu\Documents\GitHub\sdm\results_plot\RT_order\RT_cate_4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73" y="3717032"/>
            <a:ext cx="2858081" cy="224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chen.hu\Documents\GitHub\sdm\results_plot\RT_order\RT_cate_5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163" y="3673813"/>
            <a:ext cx="3222755" cy="218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chen.hu\Documents\GitHub\sdm\results_plot\RT_order\RT_cate_1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002" y="4365104"/>
            <a:ext cx="3217366" cy="235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84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283152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Pilot results: confidence</a:t>
            </a:r>
            <a:endParaRPr lang="fr-FR" sz="3200" dirty="0"/>
          </a:p>
        </p:txBody>
      </p:sp>
      <p:pic>
        <p:nvPicPr>
          <p:cNvPr id="3074" name="Picture 2" descr="C:\Users\chen.hu\Documents\GitHub\sdm\results_plot\confidence_order\confidence_cate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08720"/>
            <a:ext cx="3275856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chen.hu\Documents\GitHub\sdm\results_plot\confidence_order\confidence_cate_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937433"/>
            <a:ext cx="3378002" cy="251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chen.hu\Documents\GitHub\sdm\results_plot\confidence_order\confidence_cate_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680" y="887459"/>
            <a:ext cx="2880320" cy="244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chen.hu\Documents\GitHub\sdm\results_plot\confidence_order\confidence_cate_4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861048"/>
            <a:ext cx="3203847" cy="249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chen.hu\Documents\GitHub\sdm\results_plot\confidence_order\confidence_cate_5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882675"/>
            <a:ext cx="3224214" cy="254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chen.hu\Documents\GitHub\sdm\results_plot\confidence_order\confidence_cate_1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431603"/>
            <a:ext cx="3038790" cy="239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84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283152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Pilot results: processing time</a:t>
            </a:r>
            <a:endParaRPr lang="fr-FR" sz="3200" dirty="0"/>
          </a:p>
        </p:txBody>
      </p:sp>
      <p:pic>
        <p:nvPicPr>
          <p:cNvPr id="4099" name="Picture 3" descr="C:\Users\chen.hu\Documents\GitHub\sdm\results_plot\PT_order\PT_cate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0022"/>
            <a:ext cx="3114518" cy="23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chen.hu\Documents\GitHub\sdm\results_plot\PT_order\PT_cate_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978" y="1005046"/>
            <a:ext cx="2947198" cy="222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chen.hu\Documents\GitHub\sdm\results_plot\PT_order\PT_cate_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060070"/>
            <a:ext cx="2834531" cy="21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chen.hu\Documents\GitHub\sdm\results_plot\PT_order\PT_cate_4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" y="4005064"/>
            <a:ext cx="3228427" cy="229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chen.hu\Documents\GitHub\sdm\results_plot\PT_order\PT_cate_5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583913"/>
            <a:ext cx="3522910" cy="271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chen.hu\Documents\GitHub\sdm\results_plot\PT_order\PT_cate_1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710" y="4616003"/>
            <a:ext cx="2737070" cy="224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96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coefficient </a:t>
            </a:r>
            <a:endParaRPr lang="fr-FR" dirty="0"/>
          </a:p>
        </p:txBody>
      </p:sp>
      <p:pic>
        <p:nvPicPr>
          <p:cNvPr id="7170" name="Picture 2" descr="C:\Users\chen.hu\Desktop\untitled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6314548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942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Discussion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 smtClean="0"/>
              <a:t>Regarding the design: 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whether </a:t>
            </a:r>
            <a:r>
              <a:rPr lang="en-US" sz="2000" dirty="0" smtClean="0"/>
              <a:t>we should mask the </a:t>
            </a:r>
            <a:r>
              <a:rPr lang="en-US" sz="2000" dirty="0" smtClean="0"/>
              <a:t>options?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Whether </a:t>
            </a:r>
            <a:r>
              <a:rPr lang="en-US" sz="2000" dirty="0" smtClean="0"/>
              <a:t>we should constraint a time out if no mask?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Alternative </a:t>
            </a:r>
            <a:r>
              <a:rPr lang="en-US" sz="2000" dirty="0" smtClean="0"/>
              <a:t>models proposal needed</a:t>
            </a:r>
            <a:endParaRPr lang="en-US" sz="2000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283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Decision-making </a:t>
            </a:r>
            <a:r>
              <a:rPr lang="en-US" b="1" dirty="0"/>
              <a:t>under a sequential multiple-option choice frame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Chen Hu</a:t>
            </a:r>
          </a:p>
          <a:p>
            <a:r>
              <a:rPr lang="en-US" sz="1800" dirty="0" smtClean="0"/>
              <a:t>(lab meeting 11/10/2017)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58304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3568" y="1556792"/>
            <a:ext cx="7992888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Understand how options are compared during decision making process is crucial. 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Former studies have identified that: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People’s prior preference can shift the value comparison frame. Choice are based on the value comparison between the default option vs the alternative (</a:t>
            </a:r>
            <a:r>
              <a:rPr lang="en-US" sz="1400" i="1" dirty="0" smtClean="0"/>
              <a:t>Lopez-</a:t>
            </a:r>
            <a:r>
              <a:rPr lang="en-US" sz="1400" i="1" dirty="0" err="1" smtClean="0"/>
              <a:t>Persem</a:t>
            </a:r>
            <a:r>
              <a:rPr lang="en-US" sz="1400" i="1" dirty="0" smtClean="0"/>
              <a:t>, </a:t>
            </a:r>
            <a:r>
              <a:rPr lang="en-US" sz="1400" i="1" dirty="0" err="1" smtClean="0"/>
              <a:t>eLife</a:t>
            </a:r>
            <a:r>
              <a:rPr lang="en-US" sz="1400" i="1" dirty="0" smtClean="0"/>
              <a:t>, 2016</a:t>
            </a:r>
            <a:r>
              <a:rPr lang="en-US" sz="1600" dirty="0" smtClean="0"/>
              <a:t>). 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People’s preference might be shifted by their actions (e.g. choice). (</a:t>
            </a:r>
            <a:r>
              <a:rPr lang="en-US" sz="1600" i="1" dirty="0" err="1" smtClean="0"/>
              <a:t>Vinckier</a:t>
            </a:r>
            <a:r>
              <a:rPr lang="en-US" sz="1600" i="1" dirty="0" smtClean="0"/>
              <a:t>, submitted</a:t>
            </a:r>
            <a:r>
              <a:rPr lang="en-US" sz="160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People demonstrate a bias towards the most recent presented options in sequential presentation (</a:t>
            </a:r>
            <a:r>
              <a:rPr lang="en-US" sz="1600" i="1" dirty="0"/>
              <a:t>results reported by </a:t>
            </a:r>
            <a:r>
              <a:rPr lang="en-US" sz="1600" i="1" dirty="0" smtClean="0"/>
              <a:t>S. </a:t>
            </a:r>
            <a:r>
              <a:rPr lang="en-US" sz="1600" i="1" dirty="0" err="1" smtClean="0"/>
              <a:t>Ballesta</a:t>
            </a:r>
            <a:r>
              <a:rPr lang="en-US" sz="1600" i="1" dirty="0"/>
              <a:t> in </a:t>
            </a:r>
            <a:r>
              <a:rPr lang="en-US" sz="1600" i="1" dirty="0" smtClean="0"/>
              <a:t>C. </a:t>
            </a:r>
            <a:r>
              <a:rPr lang="en-US" sz="1600" i="1" dirty="0" err="1" smtClean="0"/>
              <a:t>Padoa-Schioppa’s</a:t>
            </a:r>
            <a:r>
              <a:rPr lang="en-US" sz="1600" i="1" dirty="0" smtClean="0"/>
              <a:t> lab ; results in P. </a:t>
            </a:r>
            <a:r>
              <a:rPr lang="en-US" sz="1600" i="1" dirty="0" err="1" smtClean="0"/>
              <a:t>Domenech’s</a:t>
            </a:r>
            <a:r>
              <a:rPr lang="en-US" sz="1600" i="1" dirty="0" smtClean="0"/>
              <a:t> lab</a:t>
            </a:r>
            <a:r>
              <a:rPr lang="en-US" sz="1600" dirty="0" smtClean="0"/>
              <a:t>) .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12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of interest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6" y="1556792"/>
            <a:ext cx="7848872" cy="4525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1600" dirty="0"/>
          </a:p>
          <a:p>
            <a:pPr lvl="1"/>
            <a:endParaRPr lang="en-US" sz="1600" dirty="0" smtClean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In sequential multiple-choice frame, is there a default </a:t>
            </a:r>
            <a:r>
              <a:rPr lang="en-US" sz="1600" dirty="0"/>
              <a:t>option </a:t>
            </a:r>
            <a:r>
              <a:rPr lang="en-US" sz="1600" dirty="0" smtClean="0"/>
              <a:t>(temporary defied as </a:t>
            </a:r>
            <a:r>
              <a:rPr lang="en-US" sz="1600" b="1" i="1" u="sng" dirty="0"/>
              <a:t>the best option the subject encounters so far</a:t>
            </a:r>
            <a:r>
              <a:rPr lang="en-US" sz="1600" dirty="0"/>
              <a:t> ) serve </a:t>
            </a:r>
            <a:r>
              <a:rPr lang="en-US" sz="1600" dirty="0" smtClean="0"/>
              <a:t>as the reference option?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Will there be interactions between option values and option sequences?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How potential pre-commitment  might modify people’s preference and confidence report?</a:t>
            </a:r>
          </a:p>
          <a:p>
            <a:pPr lvl="1"/>
            <a:endParaRPr lang="en-US" sz="1600" dirty="0" smtClean="0"/>
          </a:p>
          <a:p>
            <a:pPr marL="457200" lvl="1" indent="0">
              <a:buNone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60341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lvl="1" indent="0">
              <a:buNone/>
            </a:pP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In sequential multiple option choice, instead of registering the value of each option and compare them at the end step base on </a:t>
            </a:r>
            <a:r>
              <a:rPr lang="en-US" sz="2000" dirty="0"/>
              <a:t>S</a:t>
            </a:r>
            <a:r>
              <a:rPr lang="en-US" sz="2000" dirty="0" smtClean="0"/>
              <a:t>oftmax rule, </a:t>
            </a:r>
            <a:r>
              <a:rPr lang="en-US" sz="2000" dirty="0"/>
              <a:t>p</a:t>
            </a:r>
            <a:r>
              <a:rPr lang="en-US" sz="2000" dirty="0" smtClean="0"/>
              <a:t>eople will implement the value comparison in multiple steps (i.e. for n items, do (n – 1) pairwise comparison).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Each time a new option emerges, people will compare the new option with the current best option. Whichever option wins will get a </a:t>
            </a:r>
            <a:r>
              <a:rPr lang="en-US" sz="2000" dirty="0"/>
              <a:t>bonus of </a:t>
            </a:r>
            <a:r>
              <a:rPr lang="en-US" sz="2000" dirty="0" smtClean="0"/>
              <a:t>pre-committed (implicit, compare to explicit choice action), and enters into the next round with augmented value.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Therefore the final choice is based on the modified value after multiple pairwise comparisons instead of the initial reported ratings.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The same advantages are predicted by response time and confidence report.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9851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0827" y="865159"/>
            <a:ext cx="954106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Practice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2637" y="865159"/>
            <a:ext cx="1044116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Practice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72280" y="865159"/>
            <a:ext cx="95410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28164" y="865159"/>
            <a:ext cx="104411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Cate1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80204" y="843875"/>
            <a:ext cx="954106" cy="5253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36088" y="843875"/>
            <a:ext cx="1044116" cy="5253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Cate2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09980" y="843875"/>
            <a:ext cx="95410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Cate3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65864" y="843875"/>
            <a:ext cx="104411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Cate3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72280" y="2520913"/>
            <a:ext cx="95410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8164" y="2520913"/>
            <a:ext cx="104411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Cate4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35543" y="2520913"/>
            <a:ext cx="95410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Cate5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491427" y="2520913"/>
            <a:ext cx="104411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Cate5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029" name="Picture 5" descr="C:\Users\chen.hu\Documents\GitHub\sdm\cate0\cate0_8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77" y="1422629"/>
            <a:ext cx="936860" cy="70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hen.hu\Documents\GitHub\sdm\cate1\cate1_10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336" y="1415620"/>
            <a:ext cx="945772" cy="70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chen.hu\Documents\GitHub\sdm\cate2\cate2_6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611" y="1415620"/>
            <a:ext cx="927070" cy="69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chen.hu\Documents\GitHub\sdm\cate3\cate3_79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952" y="1378234"/>
            <a:ext cx="752497" cy="75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chen.hu\Documents\GitHub\sdm\cate4\cate4_11.jpe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336" y="3110826"/>
            <a:ext cx="785010" cy="78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chen.hu\Documents\GitHub\sdm\cate5\cate5_23.jp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888" y="3081445"/>
            <a:ext cx="610793" cy="81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755576" y="5805264"/>
            <a:ext cx="6999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each blocks: </a:t>
            </a:r>
          </a:p>
          <a:p>
            <a:r>
              <a:rPr lang="en-US" dirty="0" smtClean="0"/>
              <a:t>Ratings: 3*3 + 4*4 + 5*5 +6*6 = 86 items per block</a:t>
            </a:r>
          </a:p>
          <a:p>
            <a:r>
              <a:rPr lang="en-US" dirty="0" smtClean="0"/>
              <a:t>Choice:  3 + 4 + 5 + 6 = 18 trials * 4 repetition = 72 per block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331008" y="182246"/>
            <a:ext cx="2496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Task Structure </a:t>
            </a:r>
            <a:endParaRPr lang="fr-FR" sz="28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98" y="4332659"/>
            <a:ext cx="1377998" cy="83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037" y="4332659"/>
            <a:ext cx="1364370" cy="83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404" y="4332659"/>
            <a:ext cx="1398913" cy="824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959" y="4332659"/>
            <a:ext cx="1308556" cy="824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499" y="4332659"/>
            <a:ext cx="1171328" cy="83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41839" y="3906928"/>
            <a:ext cx="15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 choice trial: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136700" y="5157618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Self-paced, &gt; 500ms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3947756" y="515761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1s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5269284" y="5183687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 5s</a:t>
            </a:r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6247959" y="5190042"/>
            <a:ext cx="12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Feedback 1s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7755165" y="4536874"/>
            <a:ext cx="1374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confidence</a:t>
            </a:r>
          </a:p>
          <a:p>
            <a:r>
              <a:rPr lang="en-US" dirty="0" smtClean="0"/>
              <a:t>rating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876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88640"/>
            <a:ext cx="7211144" cy="70609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Hypothesis testing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H0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H1- default</a:t>
            </a:r>
            <a:r>
              <a:rPr lang="fr-FR" sz="2400" dirty="0" smtClean="0"/>
              <a:t>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1800" dirty="0" smtClean="0"/>
              <a:t>H2- </a:t>
            </a:r>
            <a:r>
              <a:rPr lang="en-US" sz="1800" dirty="0" err="1" smtClean="0"/>
              <a:t>recency</a:t>
            </a:r>
            <a:r>
              <a:rPr lang="en-US" sz="1800" dirty="0" smtClean="0"/>
              <a:t> and primacy effect </a:t>
            </a:r>
            <a:r>
              <a:rPr lang="fr-FR" sz="1800" dirty="0" smtClean="0"/>
              <a:t>:</a:t>
            </a:r>
            <a:endParaRPr lang="fr-FR" sz="1800" dirty="0"/>
          </a:p>
          <a:p>
            <a:pPr marL="0" indent="0">
              <a:buNone/>
            </a:pPr>
            <a:endParaRPr lang="fr-FR" sz="24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1475656" y="1340768"/>
                <a:ext cx="2230739" cy="1125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𝑃𝑖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𝑉𝑖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/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𝑉𝑘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𝑉𝑖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𝑅𝑖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340768"/>
                <a:ext cx="2230739" cy="112550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2699792" y="2564904"/>
                <a:ext cx="5472608" cy="172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𝑃𝑖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𝑉𝑖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/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𝑉𝑘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𝑉𝑡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𝑅𝑖</m:t>
                    </m:r>
                    <m:r>
                      <a:rPr lang="en-US" b="0" i="1" smtClean="0">
                        <a:latin typeface="Cambria Math"/>
                      </a:rPr>
                      <m:t>+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𝑤𝑖𝑛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  </m:t>
                        </m:r>
                      </m:sub>
                    </m:sSub>
                  </m:oMath>
                </a14:m>
                <a:r>
                  <a:rPr lang="fr-FR" dirty="0" smtClean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𝑑𝑒𝑓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 smtClean="0"/>
                  <a:t>),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 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𝑑𝑒𝑓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 smtClean="0"/>
                  <a:t> = 1 or 0, </a:t>
                </a:r>
                <a:endParaRPr lang="fr-FR" dirty="0" smtClean="0"/>
              </a:p>
              <a:p>
                <a:pPr algn="ctr"/>
                <a:r>
                  <a:rPr lang="fr-FR" dirty="0"/>
                  <a:t> </a:t>
                </a:r>
                <a:r>
                  <a:rPr lang="fr-FR" dirty="0" smtClean="0"/>
                  <a:t> </a:t>
                </a:r>
                <a:r>
                  <a:rPr lang="fr-FR" dirty="0" err="1"/>
                  <a:t>O</a:t>
                </a:r>
                <a:r>
                  <a:rPr lang="fr-FR" dirty="0" err="1" smtClean="0"/>
                  <a:t>nly</a:t>
                </a:r>
                <a:r>
                  <a:rPr lang="fr-FR" dirty="0" smtClean="0"/>
                  <a:t> </a:t>
                </a:r>
                <a:r>
                  <a:rPr lang="fr-FR" dirty="0" smtClean="0"/>
                  <a:t>update the </a:t>
                </a:r>
                <a:r>
                  <a:rPr lang="fr-FR" dirty="0" err="1" smtClean="0"/>
                  <a:t>win</a:t>
                </a:r>
                <a:r>
                  <a:rPr lang="fr-FR" dirty="0" smtClean="0"/>
                  <a:t> </a:t>
                </a:r>
                <a:r>
                  <a:rPr lang="fr-FR" dirty="0" smtClean="0"/>
                  <a:t>option and the </a:t>
                </a:r>
                <a:r>
                  <a:rPr lang="fr-FR" dirty="0" err="1" smtClean="0"/>
                  <a:t>current</a:t>
                </a:r>
                <a:r>
                  <a:rPr lang="fr-FR" dirty="0" smtClean="0"/>
                  <a:t> option . </a:t>
                </a:r>
                <a:endParaRPr lang="fr-FR" dirty="0"/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2564904"/>
                <a:ext cx="5472608" cy="1723998"/>
              </a:xfrm>
              <a:prstGeom prst="rect">
                <a:avLst/>
              </a:prstGeom>
              <a:blipFill rotWithShape="1">
                <a:blip r:embed="rId3"/>
                <a:stretch>
                  <a:fillRect b="-49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/>
              <p:cNvSpPr txBox="1"/>
              <p:nvPr/>
            </p:nvSpPr>
            <p:spPr>
              <a:xfrm>
                <a:off x="3706395" y="4581128"/>
                <a:ext cx="5168018" cy="1977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𝑃𝑖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𝑉𝑖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/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𝑉𝑘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FR" dirty="0" smtClean="0"/>
              </a:p>
              <a:p>
                <a:r>
                  <a:rPr lang="en-US" dirty="0" smtClean="0"/>
                  <a:t>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𝑉𝑡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𝑅𝑖</m:t>
                      </m:r>
                      <m:r>
                        <a:rPr lang="en-US" b="0" i="1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𝑅𝑒𝑐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𝑃𝑟𝑖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) , </m:t>
                      </m:r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  <a:p>
                <a:pPr/>
                <a:r>
                  <a:rPr lang="en-US" dirty="0">
                    <a:ea typeface="Cambria Math"/>
                  </a:rPr>
                  <a:t>R</a:t>
                </a:r>
                <a:r>
                  <a:rPr lang="en-US" dirty="0" smtClean="0">
                    <a:ea typeface="Cambria Math"/>
                  </a:rPr>
                  <a:t>ec: </a:t>
                </a:r>
                <a:r>
                  <a:rPr lang="en-US" dirty="0" err="1" smtClean="0">
                    <a:ea typeface="Cambria Math"/>
                  </a:rPr>
                  <a:t>Recency</a:t>
                </a:r>
                <a:r>
                  <a:rPr lang="en-US" dirty="0" smtClean="0">
                    <a:ea typeface="Cambria Math"/>
                  </a:rPr>
                  <a:t> effect, 1 if being the last one, otherwise 0.</a:t>
                </a:r>
              </a:p>
              <a:p>
                <a:pPr/>
                <a:r>
                  <a:rPr lang="en-US" dirty="0" err="1" smtClean="0"/>
                  <a:t>Pri</a:t>
                </a:r>
                <a:r>
                  <a:rPr lang="en-US" dirty="0" smtClean="0"/>
                  <a:t>: Primacy effect, 1 if being the first one, otherwise 0.</a:t>
                </a:r>
                <a:endParaRPr lang="fr-FR" dirty="0"/>
              </a:p>
            </p:txBody>
          </p:sp>
        </mc:Choice>
        <mc:Fallback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395" y="4581128"/>
                <a:ext cx="5168018" cy="1977914"/>
              </a:xfrm>
              <a:prstGeom prst="rect">
                <a:avLst/>
              </a:prstGeom>
              <a:blipFill rotWithShape="1">
                <a:blip r:embed="rId4"/>
                <a:stretch>
                  <a:fillRect l="-943" r="-118" b="-4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713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Based on previous tasks using similar items, the ratings are simulated as uniformly distributed random integers from 0 to 100, with 10% attracted to the 0 point.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Result set: </a:t>
            </a:r>
            <a:r>
              <a:rPr lang="en-US" sz="1800" dirty="0"/>
              <a:t>86 </a:t>
            </a:r>
            <a:r>
              <a:rPr lang="en-US" sz="1800" dirty="0" smtClean="0"/>
              <a:t>ratings *10 categories, 18 trials* </a:t>
            </a:r>
            <a:r>
              <a:rPr lang="en-US" sz="1800" dirty="0"/>
              <a:t>10 categories </a:t>
            </a:r>
            <a:r>
              <a:rPr lang="en-US" sz="1800" dirty="0" smtClean="0"/>
              <a:t>(24 subjects)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Simulate the choice: 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Using the </a:t>
            </a:r>
            <a:r>
              <a:rPr lang="en-US" sz="1800" b="1" dirty="0" smtClean="0"/>
              <a:t>inverse temperature </a:t>
            </a:r>
            <a:r>
              <a:rPr lang="en-US" sz="1800" dirty="0" smtClean="0"/>
              <a:t>from the previous study of DV on choice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Simulate a range of possible ‘</a:t>
            </a:r>
            <a:r>
              <a:rPr lang="en-US" sz="1800" b="1" dirty="0" smtClean="0"/>
              <a:t>bonus for winning a comparison</a:t>
            </a:r>
            <a:r>
              <a:rPr lang="en-US" sz="1800" dirty="0" smtClean="0"/>
              <a:t>’, ranging from 0.51 to 10,02), to verify the extent to which the predicted effects sustain.</a:t>
            </a:r>
          </a:p>
          <a:p>
            <a:pPr marL="457200" lvl="1" indent="0">
              <a:buNone/>
            </a:pPr>
            <a:endParaRPr lang="en-US" sz="1800" dirty="0" smtClean="0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2339752" y="404664"/>
            <a:ext cx="4258816" cy="850106"/>
          </a:xfrm>
        </p:spPr>
        <p:txBody>
          <a:bodyPr/>
          <a:lstStyle/>
          <a:p>
            <a:r>
              <a:rPr lang="en-US" dirty="0" smtClean="0"/>
              <a:t>Task simulation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808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4612" y="260648"/>
            <a:ext cx="7859216" cy="4900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Simulations choice under H0 and H1</a:t>
            </a:r>
            <a:endParaRPr lang="fr-FR" dirty="0"/>
          </a:p>
        </p:txBody>
      </p:sp>
      <p:pic>
        <p:nvPicPr>
          <p:cNvPr id="5122" name="Picture 2" descr="C:\Users\chen.hu\Documents\GitHub\sdm\simulation\plots\v3\100simulations\beta12_C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5" y="1124744"/>
            <a:ext cx="4605955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chen.hu\Documents\GitHub\sdm\simulation\plots\v3\100simulations\beta51_C1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49505"/>
            <a:ext cx="4732403" cy="177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chen.hu\Documents\GitHub\sdm\simulation\plots\v3\100simulations\beta101_C1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24" y="4869160"/>
            <a:ext cx="4989784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chen.hu\Documents\GitHub\sdm\simulation\plots\v3\100simulations\beta251_C1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39" y="1094511"/>
            <a:ext cx="4779026" cy="179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chen.hu\Documents\GitHub\sdm\simulation\plots\v3\100simulations\beta501_C1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181" y="2980116"/>
            <a:ext cx="4650819" cy="174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1059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nalisé 1">
      <a:majorFont>
        <a:latin typeface="Baskerville Old Face"/>
        <a:ea typeface=""/>
        <a:cs typeface=""/>
      </a:majorFont>
      <a:minorFont>
        <a:latin typeface="Garamond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3405</TotalTime>
  <Words>881</Words>
  <Application>Microsoft Office PowerPoint</Application>
  <PresentationFormat>Affichage à l'écran (4:3)</PresentationFormat>
  <Paragraphs>107</Paragraphs>
  <Slides>17</Slides>
  <Notes>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18" baseType="lpstr">
      <vt:lpstr>Thème Office</vt:lpstr>
      <vt:lpstr>Summary</vt:lpstr>
      <vt:lpstr>Decision-making under a sequential multiple-option choice frame</vt:lpstr>
      <vt:lpstr>Introduction</vt:lpstr>
      <vt:lpstr>Questions of interest</vt:lpstr>
      <vt:lpstr>Hypothesis</vt:lpstr>
      <vt:lpstr>Présentation PowerPoint</vt:lpstr>
      <vt:lpstr>Hypothesis testing</vt:lpstr>
      <vt:lpstr>Task simulation</vt:lpstr>
      <vt:lpstr>Simulations choice under H0 and H1</vt:lpstr>
      <vt:lpstr>H1 with primacy and recency bonus (beta = 0.51)</vt:lpstr>
      <vt:lpstr>Pilot results: rating and confidence rating across categories</vt:lpstr>
      <vt:lpstr>Pilot results: choice probability</vt:lpstr>
      <vt:lpstr>Pilot results: response time</vt:lpstr>
      <vt:lpstr>Pilot results: confidence</vt:lpstr>
      <vt:lpstr>Pilot results: processing time</vt:lpstr>
      <vt:lpstr>Regression coefficient </vt:lpstr>
      <vt:lpstr>Discussion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of new task</dc:title>
  <dc:creator>HU Chen</dc:creator>
  <cp:lastModifiedBy>HU Chen</cp:lastModifiedBy>
  <cp:revision>39</cp:revision>
  <dcterms:created xsi:type="dcterms:W3CDTF">2017-08-30T11:54:23Z</dcterms:created>
  <dcterms:modified xsi:type="dcterms:W3CDTF">2017-10-24T18:19:04Z</dcterms:modified>
</cp:coreProperties>
</file>